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58" r:id="rId7"/>
    <p:sldId id="267" r:id="rId8"/>
    <p:sldId id="261" r:id="rId9"/>
    <p:sldId id="262" r:id="rId10"/>
    <p:sldId id="263" r:id="rId11"/>
    <p:sldId id="264" r:id="rId12"/>
    <p:sldId id="272" r:id="rId13"/>
    <p:sldId id="271" r:id="rId14"/>
    <p:sldId id="270" r:id="rId15"/>
    <p:sldId id="269" r:id="rId16"/>
    <p:sldId id="268" r:id="rId17"/>
  </p:sldIdLst>
  <p:sldSz cx="12192000" cy="6858000"/>
  <p:notesSz cx="992981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7CE3D-01D9-42ED-BBF5-9D07CCD279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Gewaltfreie Schule Gemeinsam gestalten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BEFE41-0584-4DF8-96B5-17972273BF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Vortrag vom 13.02.2025 </a:t>
            </a:r>
          </a:p>
          <a:p>
            <a:r>
              <a:rPr lang="de-DE" b="1" dirty="0"/>
              <a:t>GS GTGS Steinrausch</a:t>
            </a:r>
          </a:p>
        </p:txBody>
      </p:sp>
    </p:spTree>
    <p:extLst>
      <p:ext uri="{BB962C8B-B14F-4D97-AF65-F5344CB8AC3E}">
        <p14:creationId xmlns:p14="http://schemas.microsoft.com/office/powerpoint/2010/main" val="20621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54FDA-CF16-493F-8291-9BAFDC75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Im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bereich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 der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demokratiebildung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46CA99-A615-44BC-9EA6-786A5DEB11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Einbindung von sozialem Lernen zur </a:t>
            </a:r>
            <a:r>
              <a:rPr lang="de-DE" dirty="0" err="1"/>
              <a:t>stärkung</a:t>
            </a:r>
            <a:r>
              <a:rPr lang="de-DE" dirty="0"/>
              <a:t> von Selbstvertrauen und Empathie: </a:t>
            </a:r>
            <a:r>
              <a:rPr lang="de-DE" b="1" dirty="0"/>
              <a:t>individuelle oder klassen-Verstärkerpläne, Projektarbeit, glücks-AG</a:t>
            </a:r>
          </a:p>
          <a:p>
            <a:r>
              <a:rPr lang="de-DE" dirty="0"/>
              <a:t>Einführung von Formaten zur Beteiligung für Kinder: </a:t>
            </a:r>
            <a:r>
              <a:rPr lang="de-DE" b="1" dirty="0"/>
              <a:t>klassenrat,</a:t>
            </a:r>
            <a:r>
              <a:rPr lang="de-DE" dirty="0"/>
              <a:t> </a:t>
            </a:r>
            <a:r>
              <a:rPr lang="de-DE" b="1" dirty="0"/>
              <a:t>gemeinsame treffen aller Kinder auf dem </a:t>
            </a:r>
            <a:r>
              <a:rPr lang="de-DE" b="1" dirty="0" err="1"/>
              <a:t>schulhof</a:t>
            </a:r>
            <a:r>
              <a:rPr lang="de-DE" b="1" dirty="0"/>
              <a:t> mit </a:t>
            </a:r>
            <a:r>
              <a:rPr lang="de-DE" b="1" dirty="0" err="1"/>
              <a:t>präsentationszeit</a:t>
            </a:r>
            <a:endParaRPr lang="de-DE" b="1" dirty="0"/>
          </a:p>
          <a:p>
            <a:r>
              <a:rPr lang="de-DE" dirty="0"/>
              <a:t>Mitbestimmungsmöglichkeiten für Schüler*innen: </a:t>
            </a:r>
            <a:r>
              <a:rPr lang="de-DE" b="1" dirty="0" err="1"/>
              <a:t>kinderparlament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103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0282D-31CB-4B1D-A046-53833B22E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Im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bereich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 der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reduzierung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 von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schuldistanz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BBD693-0FDC-4D68-9C13-74DE3877BE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Stärkung von Schutzfaktoren im schulischen Bereich: </a:t>
            </a:r>
            <a:r>
              <a:rPr lang="de-DE" b="1" dirty="0"/>
              <a:t>Minimierung von Gewalt und Bedrohungserfahrungen im schulischen </a:t>
            </a:r>
            <a:r>
              <a:rPr lang="de-DE" b="1" dirty="0" err="1"/>
              <a:t>kontext</a:t>
            </a:r>
            <a:endParaRPr lang="de-DE" b="1" dirty="0"/>
          </a:p>
          <a:p>
            <a:r>
              <a:rPr lang="de-DE" dirty="0"/>
              <a:t>Weiterentwicklung der Elternarbeit: </a:t>
            </a:r>
            <a:r>
              <a:rPr lang="de-DE" b="1" dirty="0" err="1"/>
              <a:t>vernetzung</a:t>
            </a:r>
            <a:r>
              <a:rPr lang="de-DE" b="1" dirty="0"/>
              <a:t> der </a:t>
            </a:r>
            <a:r>
              <a:rPr lang="de-DE" b="1" dirty="0" err="1"/>
              <a:t>klassenlehrerinnen</a:t>
            </a:r>
            <a:r>
              <a:rPr lang="de-DE" b="1" dirty="0"/>
              <a:t> mit </a:t>
            </a:r>
            <a:r>
              <a:rPr lang="de-DE" b="1" dirty="0" err="1"/>
              <a:t>elternsprechern</a:t>
            </a:r>
            <a:r>
              <a:rPr lang="de-DE" b="1" dirty="0"/>
              <a:t>, themenrelevante treffen </a:t>
            </a:r>
          </a:p>
          <a:p>
            <a:r>
              <a:rPr lang="de-DE" dirty="0"/>
              <a:t>Planung und </a:t>
            </a:r>
            <a:r>
              <a:rPr lang="de-DE" dirty="0" err="1"/>
              <a:t>durchführung</a:t>
            </a:r>
            <a:r>
              <a:rPr lang="de-DE" dirty="0"/>
              <a:t> von gemeinsamen </a:t>
            </a:r>
            <a:r>
              <a:rPr lang="de-DE" dirty="0" err="1"/>
              <a:t>aktionen</a:t>
            </a:r>
            <a:r>
              <a:rPr lang="de-DE" dirty="0"/>
              <a:t>: </a:t>
            </a:r>
            <a:r>
              <a:rPr lang="de-DE" b="1" dirty="0"/>
              <a:t>Wandertage, </a:t>
            </a:r>
            <a:r>
              <a:rPr lang="de-DE" b="1" dirty="0" err="1"/>
              <a:t>ausflüge</a:t>
            </a:r>
            <a:r>
              <a:rPr lang="de-DE" b="1" dirty="0"/>
              <a:t>, </a:t>
            </a:r>
            <a:r>
              <a:rPr lang="de-DE" b="1" dirty="0" err="1"/>
              <a:t>lesenacht</a:t>
            </a:r>
            <a:r>
              <a:rPr lang="de-DE" b="1" dirty="0"/>
              <a:t>, schulfest, </a:t>
            </a:r>
            <a:r>
              <a:rPr lang="de-DE" b="1" dirty="0" err="1"/>
              <a:t>sportfest</a:t>
            </a:r>
            <a:r>
              <a:rPr lang="de-DE" b="1" dirty="0"/>
              <a:t>, </a:t>
            </a:r>
            <a:r>
              <a:rPr lang="de-DE" b="1" dirty="0" err="1"/>
              <a:t>weihnachtsfeier</a:t>
            </a:r>
            <a:r>
              <a:rPr lang="de-DE" b="1" dirty="0"/>
              <a:t>, schullandheim-aufenthalt</a:t>
            </a:r>
          </a:p>
          <a:p>
            <a:r>
              <a:rPr lang="de-DE" dirty="0"/>
              <a:t>Plakative </a:t>
            </a:r>
            <a:r>
              <a:rPr lang="de-DE" dirty="0" err="1"/>
              <a:t>rückmeldung</a:t>
            </a:r>
            <a:r>
              <a:rPr lang="de-DE" dirty="0"/>
              <a:t> an </a:t>
            </a:r>
            <a:r>
              <a:rPr lang="de-DE" dirty="0" err="1"/>
              <a:t>eltern</a:t>
            </a:r>
            <a:r>
              <a:rPr lang="de-DE" dirty="0"/>
              <a:t>: </a:t>
            </a:r>
            <a:r>
              <a:rPr lang="de-DE" b="1" dirty="0" err="1"/>
              <a:t>beratungsgespräche</a:t>
            </a:r>
            <a:r>
              <a:rPr lang="de-DE" b="1" dirty="0"/>
              <a:t>, Infos per OSS, </a:t>
            </a:r>
            <a:r>
              <a:rPr lang="de-DE" b="1" dirty="0" err="1"/>
              <a:t>telefonate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0210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wir brauchen dringend ihre 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unterstützung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und bitten sie deshalb…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56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6000" dirty="0" err="1">
                <a:solidFill>
                  <a:schemeClr val="accent4">
                    <a:lumMod val="75000"/>
                  </a:schemeClr>
                </a:solidFill>
              </a:rPr>
              <a:t>vorbildfunktion</a:t>
            </a:r>
            <a:endParaRPr lang="de-DE" sz="6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/>
            <a:r>
              <a:rPr lang="de-DE" dirty="0"/>
              <a:t>Helfen sie uns, indem sie ihre </a:t>
            </a:r>
            <a:r>
              <a:rPr lang="de-DE" dirty="0" err="1"/>
              <a:t>vorbildfunktion</a:t>
            </a:r>
            <a:r>
              <a:rPr lang="de-DE" dirty="0"/>
              <a:t> dafür nutzen, den kindern die richtigen </a:t>
            </a:r>
            <a:r>
              <a:rPr lang="de-DE" b="1" dirty="0"/>
              <a:t>werte, </a:t>
            </a:r>
            <a:r>
              <a:rPr lang="de-DE" b="1" dirty="0" err="1"/>
              <a:t>kommunikationswegE</a:t>
            </a:r>
            <a:r>
              <a:rPr lang="de-DE" b="1" dirty="0"/>
              <a:t>, </a:t>
            </a:r>
            <a:r>
              <a:rPr lang="de-DE" b="1" dirty="0" err="1" smtClean="0"/>
              <a:t>verhaltensweisen</a:t>
            </a:r>
            <a:r>
              <a:rPr lang="de-DE" b="1" dirty="0" smtClean="0"/>
              <a:t> </a:t>
            </a:r>
            <a:r>
              <a:rPr lang="de-DE" b="1" dirty="0"/>
              <a:t>und </a:t>
            </a:r>
            <a:r>
              <a:rPr lang="de-DE" b="1" dirty="0" err="1"/>
              <a:t>lösungswege</a:t>
            </a:r>
            <a:r>
              <a:rPr lang="de-DE" b="1" dirty="0"/>
              <a:t> vorzuleben</a:t>
            </a:r>
            <a:r>
              <a:rPr lang="de-DE" dirty="0"/>
              <a:t>.</a:t>
            </a:r>
          </a:p>
          <a:p>
            <a:pPr marL="285750" indent="-285750"/>
            <a:r>
              <a:rPr lang="de-DE" dirty="0"/>
              <a:t>unterstützen sie ihr </a:t>
            </a:r>
            <a:r>
              <a:rPr lang="de-DE" dirty="0" err="1"/>
              <a:t>kind</a:t>
            </a:r>
            <a:r>
              <a:rPr lang="de-DE" dirty="0"/>
              <a:t> dabei </a:t>
            </a:r>
            <a:r>
              <a:rPr lang="de-DE" b="1" dirty="0" err="1"/>
              <a:t>konflikte</a:t>
            </a:r>
            <a:r>
              <a:rPr lang="de-DE" b="1" dirty="0"/>
              <a:t> mit worten zu lösen </a:t>
            </a:r>
            <a:r>
              <a:rPr lang="de-DE" dirty="0"/>
              <a:t>und </a:t>
            </a:r>
            <a:r>
              <a:rPr lang="de-DE" dirty="0" err="1"/>
              <a:t>hilfe</a:t>
            </a:r>
            <a:r>
              <a:rPr lang="de-DE" dirty="0"/>
              <a:t> bei erwachsenen einzufordern.</a:t>
            </a:r>
          </a:p>
          <a:p>
            <a:pPr marL="285750" indent="-285750"/>
            <a:r>
              <a:rPr lang="de-DE" dirty="0"/>
              <a:t>Nutzen sie die </a:t>
            </a:r>
            <a:r>
              <a:rPr lang="de-DE" b="1" dirty="0"/>
              <a:t>vorgegebenen </a:t>
            </a:r>
            <a:r>
              <a:rPr lang="de-DE" b="1" dirty="0" err="1"/>
              <a:t>dienstwege</a:t>
            </a:r>
            <a:r>
              <a:rPr lang="de-DE" b="1" dirty="0"/>
              <a:t> </a:t>
            </a:r>
            <a:r>
              <a:rPr lang="de-DE" dirty="0"/>
              <a:t>für mögliche </a:t>
            </a:r>
            <a:r>
              <a:rPr lang="de-DE" dirty="0" err="1"/>
              <a:t>konfliktlösungsgespräche</a:t>
            </a:r>
            <a:r>
              <a:rPr lang="de-DE" dirty="0"/>
              <a:t> und melden ihren gesprächsbedarf mit </a:t>
            </a:r>
            <a:r>
              <a:rPr lang="de-DE" dirty="0" err="1"/>
              <a:t>angabe</a:t>
            </a:r>
            <a:r>
              <a:rPr lang="de-DE" dirty="0"/>
              <a:t> des Themas per </a:t>
            </a:r>
            <a:r>
              <a:rPr lang="de-DE" dirty="0" err="1"/>
              <a:t>oss</a:t>
            </a:r>
            <a:r>
              <a:rPr lang="de-DE" dirty="0"/>
              <a:t> oder mail an.</a:t>
            </a:r>
          </a:p>
          <a:p>
            <a:pPr marL="285750" indent="-285750"/>
            <a:r>
              <a:rPr lang="de-DE" dirty="0"/>
              <a:t>Sie können ihrem Kind und auch anderen </a:t>
            </a:r>
            <a:r>
              <a:rPr lang="de-DE" dirty="0" err="1"/>
              <a:t>schüler</a:t>
            </a:r>
            <a:r>
              <a:rPr lang="de-DE" dirty="0"/>
              <a:t>*innen helfen, wenn sie </a:t>
            </a:r>
            <a:r>
              <a:rPr lang="de-DE" b="1" dirty="0"/>
              <a:t>aufgaben zum Schutz der Schulgemeinschaft </a:t>
            </a:r>
            <a:r>
              <a:rPr lang="de-DE" dirty="0"/>
              <a:t>übernehmen, </a:t>
            </a:r>
            <a:r>
              <a:rPr lang="de-DE" dirty="0" err="1"/>
              <a:t>z.b.</a:t>
            </a:r>
            <a:r>
              <a:rPr lang="de-DE" dirty="0"/>
              <a:t> parkplatz-lotsen-aktion, fußweg-begleitung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76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42088"/>
          </a:xfrm>
        </p:spPr>
        <p:txBody>
          <a:bodyPr>
            <a:normAutofit fontScale="90000"/>
          </a:bodyPr>
          <a:lstStyle/>
          <a:p>
            <a:r>
              <a:rPr lang="de-DE" sz="54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de-DE" sz="5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de-DE" sz="8000" dirty="0" smtClean="0">
                <a:solidFill>
                  <a:schemeClr val="accent4">
                    <a:lumMod val="75000"/>
                  </a:schemeClr>
                </a:solidFill>
              </a:rPr>
              <a:t>vertrauen</a:t>
            </a:r>
            <a:r>
              <a:rPr lang="de-DE" sz="80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de-DE" sz="8000" dirty="0">
                <a:solidFill>
                  <a:schemeClr val="accent4">
                    <a:lumMod val="75000"/>
                  </a:schemeClr>
                </a:solidFill>
              </a:rPr>
            </a:br>
            <a:endParaRPr lang="de-DE" sz="80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/>
            <a:r>
              <a:rPr lang="de-DE" dirty="0"/>
              <a:t>Vertrauen sie unseren </a:t>
            </a:r>
            <a:r>
              <a:rPr lang="de-DE" dirty="0" err="1"/>
              <a:t>lehrkräften</a:t>
            </a:r>
            <a:r>
              <a:rPr lang="de-DE" dirty="0"/>
              <a:t> und dem pädagogischen fachpersonal, wir verfügen über die entsprechende </a:t>
            </a:r>
            <a:r>
              <a:rPr lang="de-DE" dirty="0" err="1"/>
              <a:t>ausbildung</a:t>
            </a:r>
            <a:r>
              <a:rPr lang="de-DE" dirty="0"/>
              <a:t>.</a:t>
            </a:r>
          </a:p>
          <a:p>
            <a:pPr marL="285750" indent="-285750"/>
            <a:r>
              <a:rPr lang="de-DE" dirty="0"/>
              <a:t>Stellen sie unsere </a:t>
            </a:r>
            <a:r>
              <a:rPr lang="de-DE" dirty="0" err="1"/>
              <a:t>maßnahmen</a:t>
            </a:r>
            <a:r>
              <a:rPr lang="de-DE" dirty="0"/>
              <a:t> und </a:t>
            </a:r>
            <a:r>
              <a:rPr lang="de-DE" dirty="0" err="1"/>
              <a:t>entscheidungen</a:t>
            </a:r>
            <a:r>
              <a:rPr lang="de-DE" dirty="0"/>
              <a:t> nicht grundsätzlich in frage. Unterstützen sie uns, indem sie auch im privaten </a:t>
            </a:r>
            <a:r>
              <a:rPr lang="de-DE" dirty="0" err="1"/>
              <a:t>kontext</a:t>
            </a:r>
            <a:r>
              <a:rPr lang="de-DE" dirty="0"/>
              <a:t> ähnliche </a:t>
            </a:r>
            <a:r>
              <a:rPr lang="de-DE" dirty="0" err="1"/>
              <a:t>maßnahmen</a:t>
            </a:r>
            <a:r>
              <a:rPr lang="de-DE" dirty="0"/>
              <a:t> ergreifen.</a:t>
            </a:r>
          </a:p>
          <a:p>
            <a:pPr marL="285750" indent="-285750"/>
            <a:r>
              <a:rPr lang="de-DE" dirty="0"/>
              <a:t>Gehen sie respektvoll mit allen </a:t>
            </a:r>
            <a:r>
              <a:rPr lang="de-DE" dirty="0" err="1"/>
              <a:t>mitarbeitern</a:t>
            </a:r>
            <a:r>
              <a:rPr lang="de-DE" dirty="0"/>
              <a:t> der schule um.</a:t>
            </a:r>
          </a:p>
          <a:p>
            <a:pPr marL="285750" indent="-285750"/>
            <a:r>
              <a:rPr lang="de-DE" dirty="0"/>
              <a:t>Haben sie </a:t>
            </a:r>
            <a:r>
              <a:rPr lang="de-DE" dirty="0" err="1"/>
              <a:t>verständnis</a:t>
            </a:r>
            <a:r>
              <a:rPr lang="de-DE" dirty="0"/>
              <a:t>, dass wir in den </a:t>
            </a:r>
            <a:r>
              <a:rPr lang="de-DE" dirty="0" err="1"/>
              <a:t>gesprächen</a:t>
            </a:r>
            <a:r>
              <a:rPr lang="de-DE" dirty="0"/>
              <a:t> mit ihnen nur über ihr </a:t>
            </a:r>
            <a:r>
              <a:rPr lang="de-DE" dirty="0" err="1"/>
              <a:t>kind</a:t>
            </a:r>
            <a:r>
              <a:rPr lang="de-DE" dirty="0"/>
              <a:t> sprechen dürfen.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1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6600" dirty="0" err="1">
                <a:solidFill>
                  <a:schemeClr val="accent4">
                    <a:lumMod val="75000"/>
                  </a:schemeClr>
                </a:solidFill>
              </a:rPr>
              <a:t>verantwortung</a:t>
            </a:r>
            <a:r>
              <a:rPr lang="de-DE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de-DE" dirty="0">
                <a:solidFill>
                  <a:schemeClr val="accent4">
                    <a:lumMod val="75000"/>
                  </a:schemeClr>
                </a:solidFill>
              </a:rPr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/>
            <a:r>
              <a:rPr lang="de-DE" dirty="0"/>
              <a:t>Sie sind um das wohl ihres </a:t>
            </a:r>
            <a:r>
              <a:rPr lang="de-DE" dirty="0" err="1"/>
              <a:t>kindes</a:t>
            </a:r>
            <a:r>
              <a:rPr lang="de-DE" dirty="0"/>
              <a:t> besorgt, unterstützen sie es bitte dabei, </a:t>
            </a:r>
            <a:r>
              <a:rPr lang="de-DE" b="1" dirty="0"/>
              <a:t>keine </a:t>
            </a:r>
            <a:r>
              <a:rPr lang="de-DE" b="1" dirty="0" err="1"/>
              <a:t>gewalt</a:t>
            </a:r>
            <a:r>
              <a:rPr lang="de-DE" b="1" dirty="0"/>
              <a:t> </a:t>
            </a:r>
            <a:r>
              <a:rPr lang="de-DE" dirty="0"/>
              <a:t>anzuwenden.</a:t>
            </a:r>
          </a:p>
          <a:p>
            <a:pPr marL="285750" indent="-285750"/>
            <a:r>
              <a:rPr lang="de-DE" dirty="0"/>
              <a:t>Erklären sie ihrem </a:t>
            </a:r>
            <a:r>
              <a:rPr lang="de-DE" dirty="0" err="1"/>
              <a:t>kind</a:t>
            </a:r>
            <a:r>
              <a:rPr lang="de-DE" dirty="0"/>
              <a:t>, dass es in einer </a:t>
            </a:r>
            <a:r>
              <a:rPr lang="de-DE" dirty="0" err="1"/>
              <a:t>konfliktsituation</a:t>
            </a:r>
            <a:r>
              <a:rPr lang="de-DE" dirty="0"/>
              <a:t> die </a:t>
            </a:r>
            <a:r>
              <a:rPr lang="de-DE" b="1" dirty="0" err="1"/>
              <a:t>verantwortung</a:t>
            </a:r>
            <a:r>
              <a:rPr lang="de-DE" b="1" dirty="0"/>
              <a:t> für sein handeln</a:t>
            </a:r>
            <a:r>
              <a:rPr lang="de-DE" dirty="0"/>
              <a:t> übernehmen und sein fehlverhalten einsehen soll.</a:t>
            </a:r>
          </a:p>
          <a:p>
            <a:pPr marL="285750" indent="-285750"/>
            <a:r>
              <a:rPr lang="de-DE" dirty="0"/>
              <a:t>Sprechen sie mit ihrem </a:t>
            </a:r>
            <a:r>
              <a:rPr lang="de-DE" dirty="0" err="1"/>
              <a:t>kind</a:t>
            </a:r>
            <a:r>
              <a:rPr lang="de-DE" dirty="0"/>
              <a:t> über unser vorhaben unsere schule </a:t>
            </a:r>
            <a:r>
              <a:rPr lang="de-DE" b="1" dirty="0"/>
              <a:t>gewaltfrei zu gestalten, </a:t>
            </a:r>
            <a:r>
              <a:rPr lang="de-DE" dirty="0"/>
              <a:t>bekräftigen sie es, sich stets an unsere </a:t>
            </a:r>
            <a:r>
              <a:rPr lang="de-DE" b="1" dirty="0"/>
              <a:t>schul- und klassenregeln sowie </a:t>
            </a:r>
            <a:r>
              <a:rPr lang="de-DE" b="1" dirty="0" err="1"/>
              <a:t>abmachungen</a:t>
            </a:r>
            <a:r>
              <a:rPr lang="de-DE" b="1" dirty="0"/>
              <a:t> zu halten.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176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5AE100-9565-4D62-A8C4-7474C753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688589"/>
          </a:xfrm>
        </p:spPr>
        <p:txBody>
          <a:bodyPr/>
          <a:lstStyle/>
          <a:p>
            <a:r>
              <a:rPr lang="de-DE" sz="7200" dirty="0"/>
              <a:t>Vielen dank für ihre </a:t>
            </a:r>
            <a:r>
              <a:rPr lang="de-DE" sz="7200" dirty="0" err="1"/>
              <a:t>aufmerksamkeit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978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1E4FA-7E5E-43ED-AD2A-7B52898E6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7064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chemeClr val="accent2">
                    <a:lumMod val="75000"/>
                  </a:schemeClr>
                </a:solidFill>
              </a:rPr>
              <a:t>Die Ausgangslage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DA1DBD-F5DF-4A54-8543-06ECA9B516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9166"/>
            <a:ext cx="10363826" cy="4637314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Gespräche mit Schüler*innen, die sich unwohl an unserer schule, auf dem </a:t>
            </a:r>
            <a:r>
              <a:rPr lang="de-DE" dirty="0" err="1"/>
              <a:t>schulhof</a:t>
            </a:r>
            <a:r>
              <a:rPr lang="de-DE" dirty="0"/>
              <a:t>  fühlen.</a:t>
            </a:r>
          </a:p>
          <a:p>
            <a:r>
              <a:rPr lang="de-DE" dirty="0"/>
              <a:t>Gründe: </a:t>
            </a:r>
            <a:r>
              <a:rPr lang="de-DE" b="1" dirty="0" err="1"/>
              <a:t>ausgrenzung</a:t>
            </a:r>
            <a:r>
              <a:rPr lang="de-DE" b="1" dirty="0"/>
              <a:t>, </a:t>
            </a:r>
            <a:r>
              <a:rPr lang="de-DE" b="1" dirty="0" err="1"/>
              <a:t>beschimpfungen</a:t>
            </a:r>
            <a:r>
              <a:rPr lang="de-DE" b="1" dirty="0"/>
              <a:t>, </a:t>
            </a:r>
            <a:r>
              <a:rPr lang="de-DE" b="1" dirty="0" err="1"/>
              <a:t>streitigkeiten</a:t>
            </a:r>
            <a:r>
              <a:rPr lang="de-DE" b="1" dirty="0"/>
              <a:t>, Steinewerfer, Schlägereien, Toilettenproblematik, </a:t>
            </a:r>
            <a:r>
              <a:rPr lang="de-DE" b="1" dirty="0" err="1"/>
              <a:t>sachbeschädigung</a:t>
            </a:r>
            <a:r>
              <a:rPr lang="de-DE" b="1" dirty="0"/>
              <a:t>, </a:t>
            </a:r>
            <a:r>
              <a:rPr lang="de-DE" b="1" dirty="0" err="1"/>
              <a:t>verschmutzung</a:t>
            </a:r>
            <a:r>
              <a:rPr lang="de-DE" b="1" dirty="0"/>
              <a:t>.</a:t>
            </a:r>
          </a:p>
          <a:p>
            <a:r>
              <a:rPr lang="de-DE" b="1" dirty="0"/>
              <a:t> </a:t>
            </a:r>
            <a:r>
              <a:rPr lang="de-DE" dirty="0"/>
              <a:t>Folgen fürs </a:t>
            </a:r>
            <a:r>
              <a:rPr lang="de-DE" dirty="0" err="1"/>
              <a:t>kollegium</a:t>
            </a:r>
            <a:r>
              <a:rPr lang="de-DE" dirty="0"/>
              <a:t>: </a:t>
            </a:r>
            <a:r>
              <a:rPr lang="de-DE" b="1" dirty="0" err="1"/>
              <a:t>ermittlungen</a:t>
            </a:r>
            <a:r>
              <a:rPr lang="de-DE" b="1" dirty="0"/>
              <a:t>, </a:t>
            </a:r>
            <a:r>
              <a:rPr lang="de-DE" b="1" dirty="0" err="1"/>
              <a:t>telefonate</a:t>
            </a:r>
            <a:r>
              <a:rPr lang="de-DE" b="1" dirty="0"/>
              <a:t> mit </a:t>
            </a:r>
            <a:r>
              <a:rPr lang="de-DE" b="1" dirty="0" err="1"/>
              <a:t>eltern</a:t>
            </a:r>
            <a:r>
              <a:rPr lang="de-DE" b="1" dirty="0"/>
              <a:t>, runder-tisch-gespräche, schriftliche verweise, kollegiale Fallberatungen, </a:t>
            </a:r>
            <a:r>
              <a:rPr lang="de-DE" b="1" dirty="0" err="1"/>
              <a:t>klärung</a:t>
            </a:r>
            <a:r>
              <a:rPr lang="de-DE" b="1" dirty="0"/>
              <a:t> des </a:t>
            </a:r>
            <a:r>
              <a:rPr lang="de-DE" b="1" dirty="0" err="1"/>
              <a:t>sachverhaltes</a:t>
            </a:r>
            <a:r>
              <a:rPr lang="de-DE" b="1" dirty="0"/>
              <a:t> in der pause, suche nach gründen für das gewalttätige verhalten ------</a:t>
            </a:r>
            <a:r>
              <a:rPr lang="de-DE" b="1" dirty="0">
                <a:sym typeface="Wingdings" panose="05000000000000000000" pitchFamily="2" charset="2"/>
              </a:rPr>
              <a:t></a:t>
            </a:r>
            <a:r>
              <a:rPr lang="de-DE" b="1" dirty="0"/>
              <a:t> keine zeit für </a:t>
            </a:r>
            <a:r>
              <a:rPr lang="de-DE" b="1" dirty="0" err="1"/>
              <a:t>lernstoffvermittlung</a:t>
            </a:r>
            <a:endParaRPr lang="de-DE" b="1" dirty="0"/>
          </a:p>
          <a:p>
            <a:r>
              <a:rPr lang="de-DE" b="1" dirty="0"/>
              <a:t>Wir wünschen uns ein friedliches miteinander für unsere Schulgemeinschaft </a:t>
            </a:r>
            <a:r>
              <a:rPr lang="de-DE" dirty="0"/>
              <a:t>und wollen nicht nur ermitteln und bestrafen. </a:t>
            </a:r>
          </a:p>
          <a:p>
            <a:r>
              <a:rPr lang="de-DE" dirty="0"/>
              <a:t>Wir sind, wie sie auch, sehr </a:t>
            </a:r>
            <a:r>
              <a:rPr lang="de-DE" b="1" dirty="0"/>
              <a:t>besorgt um unsere </a:t>
            </a:r>
            <a:r>
              <a:rPr lang="de-DE" b="1" dirty="0" err="1"/>
              <a:t>schützlinge</a:t>
            </a:r>
            <a:r>
              <a:rPr lang="de-DE" b="1" dirty="0"/>
              <a:t> und tun bereits sehr viel dafür, dass sich alle an unserer schule wohl fühlen. </a:t>
            </a:r>
            <a:r>
              <a:rPr lang="de-DE" dirty="0"/>
              <a:t>Wir sind allerding an unsere grenzen angelangt, denn </a:t>
            </a:r>
            <a:r>
              <a:rPr lang="de-DE" b="1" dirty="0"/>
              <a:t>„mehr geht leider nicht“.</a:t>
            </a:r>
          </a:p>
          <a:p>
            <a:r>
              <a:rPr lang="de-DE" dirty="0"/>
              <a:t>Im folgenden möchten wir ihnen deshalb unser </a:t>
            </a:r>
            <a:r>
              <a:rPr lang="de-DE" b="1" dirty="0" err="1"/>
              <a:t>konzept</a:t>
            </a:r>
            <a:r>
              <a:rPr lang="de-DE" dirty="0"/>
              <a:t> vorstellen und dringend um </a:t>
            </a:r>
            <a:r>
              <a:rPr lang="de-DE" b="1" dirty="0"/>
              <a:t>ihre </a:t>
            </a:r>
            <a:r>
              <a:rPr lang="de-DE" b="1" dirty="0" err="1"/>
              <a:t>unterstützung</a:t>
            </a:r>
            <a:r>
              <a:rPr lang="de-DE" dirty="0"/>
              <a:t> bitten.</a:t>
            </a:r>
          </a:p>
        </p:txBody>
      </p:sp>
    </p:spTree>
    <p:extLst>
      <p:ext uri="{BB962C8B-B14F-4D97-AF65-F5344CB8AC3E}">
        <p14:creationId xmlns:p14="http://schemas.microsoft.com/office/powerpoint/2010/main" val="392315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98182-901B-4832-B5EC-F700D1917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>
                <a:solidFill>
                  <a:schemeClr val="accent1"/>
                </a:solidFill>
              </a:rPr>
              <a:t>Unsere Vision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F73990-3F54-4E82-8B00-BE9BE8CD00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 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Wir möchten, dass sich alle Kinder an Unserer Schule wohlfühlen und am Schulleben beteiligen. </a:t>
            </a:r>
          </a:p>
          <a:p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Sie sollen Sicherheit und Anerkennung erfahren und </a:t>
            </a:r>
          </a:p>
          <a:p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Schule endlich als gewaltfreien demokratischen Lern- und Lebensort erleben. </a:t>
            </a:r>
          </a:p>
          <a:p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wir wünschen uns ihre 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hilfe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und ihre  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unterstützung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 bei diesem </a:t>
            </a:r>
            <a:r>
              <a:rPr lang="de-DE" dirty="0" err="1">
                <a:solidFill>
                  <a:schemeClr val="accent2">
                    <a:lumMod val="75000"/>
                  </a:schemeClr>
                </a:solidFill>
              </a:rPr>
              <a:t>prozess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C3A571-5D45-4D4C-ABB2-AB61EF2F2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2000" dirty="0"/>
              <a:t>Eine von </a:t>
            </a:r>
            <a:r>
              <a:rPr lang="de-DE" sz="2000" b="1" dirty="0"/>
              <a:t>Anerkennung und Sicherheit</a:t>
            </a:r>
            <a:r>
              <a:rPr lang="de-DE" sz="2000" dirty="0"/>
              <a:t> geprägte </a:t>
            </a:r>
            <a:r>
              <a:rPr lang="de-DE" sz="2000" dirty="0" err="1"/>
              <a:t>SchulE</a:t>
            </a:r>
            <a:r>
              <a:rPr lang="de-DE" sz="2000" dirty="0"/>
              <a:t>, </a:t>
            </a:r>
          </a:p>
          <a:p>
            <a:r>
              <a:rPr lang="de-DE" sz="2000" dirty="0"/>
              <a:t>In der ein </a:t>
            </a:r>
            <a:r>
              <a:rPr lang="de-DE" sz="2000" b="1" dirty="0"/>
              <a:t>gewaltfreies, respektvolles und freundliches Miteinander</a:t>
            </a:r>
            <a:r>
              <a:rPr lang="de-DE" sz="2000" dirty="0"/>
              <a:t> möglich ist</a:t>
            </a:r>
          </a:p>
        </p:txBody>
      </p:sp>
    </p:spTree>
    <p:extLst>
      <p:ext uri="{BB962C8B-B14F-4D97-AF65-F5344CB8AC3E}">
        <p14:creationId xmlns:p14="http://schemas.microsoft.com/office/powerpoint/2010/main" val="46090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E6F49-706B-416C-8D12-54C93756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7200" dirty="0">
                <a:solidFill>
                  <a:schemeClr val="accent3"/>
                </a:solidFill>
              </a:rPr>
              <a:t>Unsere werte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A3B7D2-32BE-4A12-BD16-B01F500C4E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3200" dirty="0">
                <a:solidFill>
                  <a:schemeClr val="accent5">
                    <a:lumMod val="75000"/>
                  </a:schemeClr>
                </a:solidFill>
              </a:rPr>
              <a:t>würde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85AE04-3DBC-42B3-9857-B694C73B204A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de-DE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Wir wollen einen raum schaffen, in dem alle </a:t>
            </a:r>
            <a:r>
              <a:rPr lang="de-DE" dirty="0" err="1"/>
              <a:t>personen</a:t>
            </a:r>
            <a:r>
              <a:rPr lang="de-DE" dirty="0"/>
              <a:t> </a:t>
            </a:r>
            <a:r>
              <a:rPr lang="de-DE" b="1" dirty="0"/>
              <a:t>geschützt und anerkannt sind</a:t>
            </a:r>
            <a:r>
              <a:rPr lang="de-DE" dirty="0"/>
              <a:t>, sich zugehörig fühlen und in dem ihre </a:t>
            </a:r>
            <a:r>
              <a:rPr lang="de-DE" b="1" dirty="0" err="1"/>
              <a:t>glaubwürdigkeit</a:t>
            </a:r>
            <a:r>
              <a:rPr lang="de-DE" b="1" dirty="0"/>
              <a:t> </a:t>
            </a:r>
            <a:r>
              <a:rPr lang="de-DE" dirty="0"/>
              <a:t>gewahrt bleibt.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383317-B69F-46A6-AE09-A9DD68EEA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sz="3200" dirty="0">
                <a:solidFill>
                  <a:schemeClr val="accent5">
                    <a:lumMod val="75000"/>
                  </a:schemeClr>
                </a:solidFill>
              </a:rPr>
              <a:t>Wertschätzung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AC6B45B-59B6-427C-B65A-9B788D94E2EE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de-DE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dirty="0"/>
              <a:t>Wir wollen eine wertschätzende, respektvolle und gewaltfreie </a:t>
            </a:r>
            <a:r>
              <a:rPr lang="de-DE" b="1" dirty="0"/>
              <a:t>Begegnung und </a:t>
            </a:r>
            <a:r>
              <a:rPr lang="de-DE" b="1" dirty="0" err="1"/>
              <a:t>kommunikation</a:t>
            </a:r>
            <a:r>
              <a:rPr lang="de-DE" b="1" dirty="0"/>
              <a:t> </a:t>
            </a:r>
            <a:r>
              <a:rPr lang="de-DE" dirty="0"/>
              <a:t>mit allen </a:t>
            </a:r>
            <a:r>
              <a:rPr lang="de-DE" dirty="0" err="1"/>
              <a:t>kindern</a:t>
            </a:r>
            <a:r>
              <a:rPr lang="de-DE" dirty="0"/>
              <a:t> und erwachsenen durch aktives vorleben erreichen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dirty="0"/>
              <a:t>Wir legen wert auf </a:t>
            </a:r>
            <a:r>
              <a:rPr lang="de-DE" b="1" dirty="0"/>
              <a:t>höflichen </a:t>
            </a:r>
            <a:r>
              <a:rPr lang="de-DE" b="1" dirty="0" err="1"/>
              <a:t>umgang</a:t>
            </a:r>
            <a:r>
              <a:rPr lang="de-DE" b="1" dirty="0"/>
              <a:t> </a:t>
            </a:r>
            <a:r>
              <a:rPr lang="de-DE" dirty="0"/>
              <a:t>miteinander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24D3B91-B34D-4E21-9EC8-87BAFB632F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3200" dirty="0">
                <a:solidFill>
                  <a:schemeClr val="accent5">
                    <a:lumMod val="75000"/>
                  </a:schemeClr>
                </a:solidFill>
              </a:rPr>
              <a:t>teilhabe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A47E583-AC26-4844-B283-4C282EA4A23D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dirty="0"/>
              <a:t>Wir ermutigen </a:t>
            </a:r>
            <a:r>
              <a:rPr lang="de-DE" dirty="0" err="1"/>
              <a:t>kinder</a:t>
            </a:r>
            <a:r>
              <a:rPr lang="de-DE" dirty="0"/>
              <a:t> und Erwachsene durch </a:t>
            </a:r>
            <a:r>
              <a:rPr lang="de-DE" b="1" dirty="0"/>
              <a:t>transparente </a:t>
            </a:r>
            <a:r>
              <a:rPr lang="de-DE" b="1" dirty="0" err="1"/>
              <a:t>kommunikation</a:t>
            </a:r>
            <a:r>
              <a:rPr lang="de-DE" b="1" dirty="0"/>
              <a:t> auf </a:t>
            </a:r>
            <a:r>
              <a:rPr lang="de-DE" b="1" dirty="0" err="1"/>
              <a:t>augenhöhe</a:t>
            </a:r>
            <a:r>
              <a:rPr lang="de-DE" b="1" dirty="0"/>
              <a:t> </a:t>
            </a:r>
            <a:r>
              <a:rPr lang="de-DE" dirty="0"/>
              <a:t>zur teilhabe, damit sich alle einbringen, mitentscheiden und die </a:t>
            </a:r>
            <a:r>
              <a:rPr lang="de-DE" b="1" dirty="0" err="1"/>
              <a:t>schulentwicklung</a:t>
            </a:r>
            <a:r>
              <a:rPr lang="de-DE" b="1" dirty="0"/>
              <a:t> aktiv mitgestalten</a:t>
            </a:r>
          </a:p>
        </p:txBody>
      </p:sp>
    </p:spTree>
    <p:extLst>
      <p:ext uri="{BB962C8B-B14F-4D97-AF65-F5344CB8AC3E}">
        <p14:creationId xmlns:p14="http://schemas.microsoft.com/office/powerpoint/2010/main" val="428123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AD804-AA50-4CB6-9D0B-B992C32C4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7200" dirty="0">
                <a:solidFill>
                  <a:schemeClr val="accent6">
                    <a:lumMod val="50000"/>
                  </a:schemeClr>
                </a:solidFill>
              </a:rPr>
              <a:t>Unsere werte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2BFE5D-CD71-4F69-ACB1-0F95861D23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verantwortung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E9B94B-8AB5-43AA-81E4-B3F7B299B3F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Wir setzen uns für die </a:t>
            </a:r>
            <a:r>
              <a:rPr lang="de-DE" b="1" dirty="0"/>
              <a:t>anliegen und das wohlergehen der </a:t>
            </a:r>
            <a:r>
              <a:rPr lang="de-DE" b="1" dirty="0" err="1"/>
              <a:t>kinder</a:t>
            </a:r>
            <a:r>
              <a:rPr lang="de-DE" b="1" dirty="0"/>
              <a:t> </a:t>
            </a:r>
            <a:r>
              <a:rPr lang="de-DE" dirty="0"/>
              <a:t>ein</a:t>
            </a:r>
          </a:p>
          <a:p>
            <a:r>
              <a:rPr lang="de-DE" dirty="0"/>
              <a:t>Und </a:t>
            </a:r>
            <a:r>
              <a:rPr lang="de-DE" b="1" dirty="0"/>
              <a:t>übernehmen die </a:t>
            </a:r>
            <a:r>
              <a:rPr lang="de-DE" b="1" dirty="0" err="1"/>
              <a:t>verantwortung</a:t>
            </a:r>
            <a:r>
              <a:rPr lang="de-DE" b="1" dirty="0"/>
              <a:t> </a:t>
            </a:r>
            <a:r>
              <a:rPr lang="de-DE" dirty="0"/>
              <a:t>in den einzelnen </a:t>
            </a:r>
            <a:r>
              <a:rPr lang="de-DE" dirty="0" err="1"/>
              <a:t>themenbereichen</a:t>
            </a:r>
            <a:endParaRPr lang="de-DE" dirty="0"/>
          </a:p>
          <a:p>
            <a:r>
              <a:rPr lang="de-DE" dirty="0"/>
              <a:t>Wir animieren die Kinder dazu, </a:t>
            </a:r>
            <a:r>
              <a:rPr lang="de-DE" b="1" dirty="0" err="1"/>
              <a:t>verantwortung</a:t>
            </a:r>
            <a:r>
              <a:rPr lang="de-DE" dirty="0"/>
              <a:t> für Ihr handeln zu </a:t>
            </a:r>
            <a:r>
              <a:rPr lang="de-DE" b="1" dirty="0"/>
              <a:t>übernehmen</a:t>
            </a:r>
          </a:p>
          <a:p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ACD595-4294-4DFD-A276-B0B5D4774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gerechtigkeit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FD89108-5F8A-4D95-B8A7-05F7ACA6F85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Wir </a:t>
            </a:r>
            <a:r>
              <a:rPr lang="de-DE" b="1" dirty="0"/>
              <a:t>reflektieren </a:t>
            </a:r>
            <a:r>
              <a:rPr lang="de-DE" b="1" dirty="0" err="1"/>
              <a:t>machtverhältnisse</a:t>
            </a:r>
            <a:endParaRPr lang="de-DE" b="1" dirty="0"/>
          </a:p>
          <a:p>
            <a:r>
              <a:rPr lang="de-DE" dirty="0"/>
              <a:t>Und </a:t>
            </a:r>
            <a:r>
              <a:rPr lang="de-DE" b="1" dirty="0"/>
              <a:t>sprechen </a:t>
            </a:r>
            <a:r>
              <a:rPr lang="de-DE" b="1" dirty="0" err="1"/>
              <a:t>ungerechtigkeiten</a:t>
            </a:r>
            <a:r>
              <a:rPr lang="de-DE" b="1" dirty="0"/>
              <a:t> an</a:t>
            </a:r>
          </a:p>
        </p:txBody>
      </p:sp>
    </p:spTree>
    <p:extLst>
      <p:ext uri="{BB962C8B-B14F-4D97-AF65-F5344CB8AC3E}">
        <p14:creationId xmlns:p14="http://schemas.microsoft.com/office/powerpoint/2010/main" val="354241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0678B-F3FF-4E9C-B866-DB790675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>
                <a:solidFill>
                  <a:srgbClr val="00B0F0"/>
                </a:solidFill>
              </a:rPr>
              <a:t>Unsere Mission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09FF87-6852-4EBF-84AD-6E27FD1A923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D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Um positive </a:t>
            </a:r>
            <a:r>
              <a:rPr lang="de-DE" dirty="0" err="1">
                <a:solidFill>
                  <a:schemeClr val="accent6">
                    <a:lumMod val="75000"/>
                  </a:schemeClr>
                </a:solidFill>
              </a:rPr>
              <a:t>veränderungen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 im Schulklima zu erreichen, haben wir bereits individuelle Entwicklungsvorhaben in den Bereichen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	Gewaltprävention,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	Demokratiebildung und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	reduzieren von Schuldistanz 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Erarbeitet, die wir gemeinsam umsetzen wollen.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ABCAD5-4A12-48F8-A757-EF31857B1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1800" dirty="0"/>
              <a:t>Gemeinsam mit ihnen und den </a:t>
            </a:r>
            <a:r>
              <a:rPr lang="de-DE" sz="1800" dirty="0" err="1"/>
              <a:t>kindern</a:t>
            </a:r>
            <a:r>
              <a:rPr lang="de-DE" sz="1800" dirty="0"/>
              <a:t> unserer schule wollen wir</a:t>
            </a:r>
          </a:p>
          <a:p>
            <a:r>
              <a:rPr lang="de-DE" sz="1800" b="1" dirty="0"/>
              <a:t> eine einladende, positive </a:t>
            </a:r>
            <a:r>
              <a:rPr lang="de-DE" sz="1800" b="1" dirty="0" err="1"/>
              <a:t>schulatmosphäre</a:t>
            </a:r>
            <a:r>
              <a:rPr lang="de-DE" sz="1800" b="1" dirty="0"/>
              <a:t> </a:t>
            </a:r>
          </a:p>
          <a:p>
            <a:r>
              <a:rPr lang="de-DE" sz="1800" dirty="0" err="1"/>
              <a:t>schAffen</a:t>
            </a:r>
            <a:r>
              <a:rPr lang="de-DE" sz="1800" dirty="0"/>
              <a:t>, in der sich alle wohlfühlen</a:t>
            </a:r>
          </a:p>
        </p:txBody>
      </p:sp>
    </p:spTree>
    <p:extLst>
      <p:ext uri="{BB962C8B-B14F-4D97-AF65-F5344CB8AC3E}">
        <p14:creationId xmlns:p14="http://schemas.microsoft.com/office/powerpoint/2010/main" val="152269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34157-D3D3-424E-AA56-5F8DF168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Unser ziel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73AB1B-3BB8-4A6E-8F16-C819A24F84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6600" dirty="0">
                <a:solidFill>
                  <a:srgbClr val="0070C0"/>
                </a:solidFill>
              </a:rPr>
              <a:t>Keine </a:t>
            </a:r>
            <a:r>
              <a:rPr lang="de-DE" sz="6600" dirty="0" err="1">
                <a:solidFill>
                  <a:srgbClr val="0070C0"/>
                </a:solidFill>
              </a:rPr>
              <a:t>gewalt</a:t>
            </a:r>
            <a:r>
              <a:rPr lang="de-DE" sz="6600" dirty="0">
                <a:solidFill>
                  <a:srgbClr val="0070C0"/>
                </a:solidFill>
              </a:rPr>
              <a:t> an unserer schule</a:t>
            </a:r>
          </a:p>
        </p:txBody>
      </p:sp>
    </p:spTree>
    <p:extLst>
      <p:ext uri="{BB962C8B-B14F-4D97-AF65-F5344CB8AC3E}">
        <p14:creationId xmlns:p14="http://schemas.microsoft.com/office/powerpoint/2010/main" val="178903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8C732E-54FF-4FAC-9CFE-67669D98E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070799"/>
            <a:ext cx="10364451" cy="1596177"/>
          </a:xfrm>
        </p:spPr>
        <p:txBody>
          <a:bodyPr>
            <a:normAutofit/>
          </a:bodyPr>
          <a:lstStyle/>
          <a:p>
            <a:r>
              <a:rPr lang="de-DE" sz="8800" dirty="0">
                <a:solidFill>
                  <a:schemeClr val="accent4"/>
                </a:solidFill>
              </a:rPr>
              <a:t>Unser weg</a:t>
            </a:r>
          </a:p>
        </p:txBody>
      </p:sp>
    </p:spTree>
    <p:extLst>
      <p:ext uri="{BB962C8B-B14F-4D97-AF65-F5344CB8AC3E}">
        <p14:creationId xmlns:p14="http://schemas.microsoft.com/office/powerpoint/2010/main" val="40471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35D17-46E4-4DE2-A8C8-3EB12B0DD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Im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bereich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 der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gewaltprävention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61E85D-89F0-4C4A-8E9F-8334ADAE42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Formate zur Konfliktbearbeitung für Kinder: </a:t>
            </a:r>
            <a:r>
              <a:rPr lang="de-DE" b="1" dirty="0"/>
              <a:t>Schüler*innen-Mediation im Klassenraum und auf dem </a:t>
            </a:r>
            <a:r>
              <a:rPr lang="de-DE" b="1" dirty="0" err="1"/>
              <a:t>schulhof</a:t>
            </a:r>
            <a:endParaRPr lang="de-DE" b="1" dirty="0"/>
          </a:p>
          <a:p>
            <a:r>
              <a:rPr lang="de-DE" dirty="0"/>
              <a:t>Verankerung präventiver Angebote gegen Mobbing und Cybermobbing: </a:t>
            </a:r>
            <a:r>
              <a:rPr lang="de-DE" b="1" dirty="0" err="1"/>
              <a:t>sozialkompetenztraining</a:t>
            </a:r>
            <a:r>
              <a:rPr lang="de-DE" b="1" dirty="0"/>
              <a:t> der </a:t>
            </a:r>
            <a:r>
              <a:rPr lang="de-DE" b="1" dirty="0" err="1"/>
              <a:t>schulsozialarbeit</a:t>
            </a:r>
            <a:r>
              <a:rPr lang="de-DE" b="1" dirty="0"/>
              <a:t> in allen </a:t>
            </a:r>
            <a:r>
              <a:rPr lang="de-DE" b="1" dirty="0" err="1"/>
              <a:t>klassen</a:t>
            </a:r>
            <a:r>
              <a:rPr lang="de-DE" b="1" dirty="0"/>
              <a:t>, Internet-training für 3. und 4. </a:t>
            </a:r>
            <a:r>
              <a:rPr lang="de-DE" b="1" dirty="0" err="1"/>
              <a:t>klassen</a:t>
            </a:r>
            <a:endParaRPr lang="de-DE" b="1" dirty="0"/>
          </a:p>
          <a:p>
            <a:r>
              <a:rPr lang="de-DE" dirty="0"/>
              <a:t>Gestalten eines positiven klassen- und </a:t>
            </a:r>
            <a:r>
              <a:rPr lang="de-DE" dirty="0" err="1"/>
              <a:t>schulklimas</a:t>
            </a:r>
            <a:r>
              <a:rPr lang="de-DE" dirty="0"/>
              <a:t>: </a:t>
            </a:r>
            <a:r>
              <a:rPr lang="de-DE" b="1" dirty="0" err="1"/>
              <a:t>achtsamkeitsübungen</a:t>
            </a:r>
            <a:r>
              <a:rPr lang="de-DE" dirty="0"/>
              <a:t>, </a:t>
            </a:r>
            <a:r>
              <a:rPr lang="de-DE" b="1" dirty="0" err="1"/>
              <a:t>entspannungszeiten</a:t>
            </a:r>
            <a:r>
              <a:rPr lang="de-DE" dirty="0"/>
              <a:t>, </a:t>
            </a:r>
            <a:r>
              <a:rPr lang="de-DE" b="1" dirty="0" err="1"/>
              <a:t>komplimente</a:t>
            </a:r>
            <a:r>
              <a:rPr lang="de-DE" b="1" dirty="0"/>
              <a:t>-box</a:t>
            </a:r>
            <a:r>
              <a:rPr lang="de-DE" dirty="0"/>
              <a:t>, </a:t>
            </a:r>
            <a:r>
              <a:rPr lang="de-DE" b="1" dirty="0"/>
              <a:t>„warme dusche“, </a:t>
            </a:r>
            <a:r>
              <a:rPr lang="de-DE" b="1" dirty="0" err="1"/>
              <a:t>kummerkasten</a:t>
            </a:r>
            <a:r>
              <a:rPr lang="de-DE" b="1" dirty="0"/>
              <a:t>, Stopp-Regel, </a:t>
            </a:r>
            <a:r>
              <a:rPr lang="de-DE" b="1" dirty="0" err="1"/>
              <a:t>umgang</a:t>
            </a:r>
            <a:r>
              <a:rPr lang="de-DE" b="1" dirty="0"/>
              <a:t> mit streit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7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ropfen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TM04033925[[fn=Tropfen]]</Template>
  <TotalTime>0</TotalTime>
  <Words>845</Words>
  <Application>Microsoft Office PowerPoint</Application>
  <PresentationFormat>Breitbild</PresentationFormat>
  <Paragraphs>81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Tw Cen MT</vt:lpstr>
      <vt:lpstr>Wingdings</vt:lpstr>
      <vt:lpstr>Tropfen</vt:lpstr>
      <vt:lpstr>Gewaltfreie Schule Gemeinsam gestalten</vt:lpstr>
      <vt:lpstr>Die Ausgangslage</vt:lpstr>
      <vt:lpstr>Unsere Vision</vt:lpstr>
      <vt:lpstr>Unsere werte</vt:lpstr>
      <vt:lpstr>Unsere werte</vt:lpstr>
      <vt:lpstr>Unsere Mission</vt:lpstr>
      <vt:lpstr>Unser ziel</vt:lpstr>
      <vt:lpstr>Unser weg</vt:lpstr>
      <vt:lpstr>Im bereich der gewaltprävention</vt:lpstr>
      <vt:lpstr>Im bereich der demokratiebildung</vt:lpstr>
      <vt:lpstr>Im bereich der reduzierung von schuldistanz</vt:lpstr>
      <vt:lpstr>wir brauchen dringend ihre unterstützung und bitten sie deshalb…</vt:lpstr>
      <vt:lpstr>vorbildfunktion</vt:lpstr>
      <vt:lpstr> vertrauen </vt:lpstr>
      <vt:lpstr>verantwortung 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Gewaltfreie Schule</dc:title>
  <dc:creator>Mechenbier, Donata</dc:creator>
  <cp:lastModifiedBy>Werner Mechenbier</cp:lastModifiedBy>
  <cp:revision>50</cp:revision>
  <cp:lastPrinted>2025-02-13T15:22:57Z</cp:lastPrinted>
  <dcterms:created xsi:type="dcterms:W3CDTF">2025-02-11T11:05:12Z</dcterms:created>
  <dcterms:modified xsi:type="dcterms:W3CDTF">2025-02-13T15:28:05Z</dcterms:modified>
</cp:coreProperties>
</file>